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4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3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0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6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419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2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2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9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84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7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6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6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5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2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4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1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4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B7E03-68B3-442F-9414-484BFAE2578E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5576E-4296-4211-BA26-DFEB48519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67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emf"/><Relationship Id="rId5" Type="http://schemas.openxmlformats.org/officeDocument/2006/relationships/package" Target="../embeddings/_________Microsoft_Word1.docx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3352" y="373332"/>
            <a:ext cx="8791575" cy="12803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803" y="2183742"/>
            <a:ext cx="2143125" cy="2143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7513" y="4555349"/>
            <a:ext cx="8791575" cy="1655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шалинского муниципального района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чеченской республики 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4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502" y="-1853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0624" y="5457027"/>
            <a:ext cx="3784059" cy="8173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Р-217 </a:t>
            </a: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«Кавказ» (проходящая по территории района) – 18,4 км.;</a:t>
            </a: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krinshoter.ru/i/081021/boVVGq1s.png?download=1&amp;name=%D0%A1%D0%BA%D1%80%D0%B8%D0%BD%D1%88%D0%BE%D1%82%2008-10-2021%2009:44: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11420" r="23715"/>
          <a:stretch/>
        </p:blipFill>
        <p:spPr bwMode="auto">
          <a:xfrm>
            <a:off x="251398" y="1029022"/>
            <a:ext cx="4173166" cy="381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427" y="1163669"/>
            <a:ext cx="2901948" cy="1938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427" y="4847276"/>
            <a:ext cx="2926334" cy="1871634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45951" y="5457027"/>
            <a:ext cx="3784059" cy="79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трасса «Кавказ» в 7,5 км. от районного центра г. Шали.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977904" y="3285210"/>
            <a:ext cx="2659380" cy="1379220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ед. мостов регионального значения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238" y="1157519"/>
            <a:ext cx="5941526" cy="321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1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847" y="218475"/>
            <a:ext cx="9905998" cy="100600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30"/>
          <p:cNvSpPr>
            <a:spLocks noChangeArrowheads="1"/>
          </p:cNvSpPr>
          <p:nvPr/>
        </p:nvSpPr>
        <p:spPr bwMode="auto">
          <a:xfrm>
            <a:off x="1478199" y="1128372"/>
            <a:ext cx="2736124" cy="1784214"/>
          </a:xfrm>
          <a:prstGeom prst="ellipse">
            <a:avLst/>
          </a:prstGeom>
          <a:solidFill>
            <a:srgbClr val="CFCDCD"/>
          </a:solidFill>
          <a:ln w="12700">
            <a:solidFill>
              <a:srgbClr val="39373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Почтовая связь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Овал 31"/>
          <p:cNvSpPr>
            <a:spLocks noChangeArrowheads="1"/>
          </p:cNvSpPr>
          <p:nvPr/>
        </p:nvSpPr>
        <p:spPr bwMode="auto">
          <a:xfrm>
            <a:off x="7263977" y="985750"/>
            <a:ext cx="2690001" cy="1847077"/>
          </a:xfrm>
          <a:prstGeom prst="ellipse">
            <a:avLst/>
          </a:prstGeom>
          <a:solidFill>
            <a:srgbClr val="D0CECE"/>
          </a:solidFill>
          <a:ln w="12700">
            <a:solidFill>
              <a:srgbClr val="3B383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Телефонная связь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Скругленный прямоугольник 32"/>
          <p:cNvSpPr>
            <a:spLocks noChangeArrowheads="1"/>
          </p:cNvSpPr>
          <p:nvPr/>
        </p:nvSpPr>
        <p:spPr bwMode="auto">
          <a:xfrm>
            <a:off x="705052" y="2912586"/>
            <a:ext cx="4431152" cy="3614673"/>
          </a:xfrm>
          <a:prstGeom prst="roundRect">
            <a:avLst>
              <a:gd name="adj" fmla="val 16667"/>
            </a:avLst>
          </a:prstGeom>
          <a:solidFill>
            <a:srgbClr val="CFCDCD"/>
          </a:solidFill>
          <a:ln w="12700">
            <a:solidFill>
              <a:srgbClr val="39373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района имеется 17 отделений почтовой связи, из них 11 расположены в населенных пунктах, 6 располагаются в городе. Производственная деятельность Шалинского  почтамта включает в себя услуги почтовой связи, реализация газет и журналов, оформление и доставка подписных изданий, прием платежей  за электроэнергию и сетевой газ, реализация печатных изданий, а также выплату детских пособий и социальных выплат.</a:t>
            </a:r>
            <a:endParaRPr kumimoji="0" lang="ru-RU" altLang="ru-RU" sz="1600" b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Скругленный прямоугольник 33"/>
          <p:cNvSpPr>
            <a:spLocks noChangeArrowheads="1"/>
          </p:cNvSpPr>
          <p:nvPr/>
        </p:nvSpPr>
        <p:spPr bwMode="auto">
          <a:xfrm>
            <a:off x="6371617" y="2832828"/>
            <a:ext cx="4474722" cy="3694432"/>
          </a:xfrm>
          <a:prstGeom prst="roundRect">
            <a:avLst>
              <a:gd name="adj" fmla="val 16667"/>
            </a:avLst>
          </a:prstGeom>
          <a:solidFill>
            <a:srgbClr val="D0CECE"/>
          </a:solidFill>
          <a:ln w="12700">
            <a:solidFill>
              <a:srgbClr val="3B383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оказания услуг связи, передачи данных и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телематических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служб (Интернет) района представляет собой деятельность 5 операторов (ПАО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МегаФон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Билайн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МТС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ЗАО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Вайнах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-Телеком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ФГУП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Электросвязь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цех связи по Шалинскому району.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319" y="14186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120494"/>
              </p:ext>
            </p:extLst>
          </p:nvPr>
        </p:nvGraphicFramePr>
        <p:xfrm>
          <a:off x="476250" y="1400175"/>
          <a:ext cx="5989638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Документ" r:id="rId3" imgW="5934816" imgH="2426220" progId="Word.Document.12">
                  <p:embed/>
                </p:oleObj>
              </mc:Choice>
              <mc:Fallback>
                <p:oleObj name="Документ" r:id="rId3" imgW="5934816" imgH="24262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0" y="1400175"/>
                        <a:ext cx="5989638" cy="244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543" y="2081720"/>
            <a:ext cx="4473103" cy="3579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-7440" t="-15085" r="8659" b="12842"/>
          <a:stretch/>
        </p:blipFill>
        <p:spPr>
          <a:xfrm>
            <a:off x="1264595" y="3599234"/>
            <a:ext cx="4557815" cy="303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8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544" y="-23314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3397" y="1146279"/>
            <a:ext cx="4164258" cy="24409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Шалинская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центральная районная больница </a:t>
            </a:r>
            <a:r>
              <a:rPr lang="ru-RU" sz="1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лечебно-диагностическим и консультативным центром. Оказывает амбулаторно-поликлиническую (как плановую так и экстренную), и круглосуточную - стационарную, соответствующую самым современным медицинским стандартам, помощь как жителям собственного, так и соседних районов.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98" y="995999"/>
            <a:ext cx="6646081" cy="3644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655" y="1146279"/>
            <a:ext cx="2932183" cy="1955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22892"/>
          <a:stretch/>
        </p:blipFill>
        <p:spPr>
          <a:xfrm>
            <a:off x="974406" y="4369211"/>
            <a:ext cx="3219854" cy="2234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903" y="3318338"/>
            <a:ext cx="4145639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3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38" y="110409"/>
            <a:ext cx="10288654" cy="132701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6088" y="1487035"/>
            <a:ext cx="1539240" cy="92964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спортивных учреждений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1244452" y="2413999"/>
            <a:ext cx="1158240" cy="800100"/>
          </a:xfrm>
          <a:prstGeom prst="flowChartConnector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148 ед.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70037" y="1487035"/>
            <a:ext cx="1539240" cy="92964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Стадионы с трибунами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3924600" y="2425024"/>
            <a:ext cx="1158240" cy="800100"/>
          </a:xfrm>
          <a:prstGeom prst="flowChartConnector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ед.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3986" y="1500736"/>
            <a:ext cx="1658080" cy="92964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Спортивные и фитнес залы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6699321" y="2425024"/>
            <a:ext cx="1158240" cy="800100"/>
          </a:xfrm>
          <a:prstGeom prst="flowChartConnector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 ед.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078939" y="1498060"/>
            <a:ext cx="1539240" cy="92964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Спортивные площадки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9269439" y="2425024"/>
            <a:ext cx="1158240" cy="800100"/>
          </a:xfrm>
          <a:prstGeom prst="flowChartConnector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ед.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364357" y="3587559"/>
            <a:ext cx="1539240" cy="92964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Спортивные школы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2550684" y="4522955"/>
            <a:ext cx="1158240" cy="800100"/>
          </a:xfrm>
          <a:prstGeom prst="flowChartConnector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ед.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36030" y="3593315"/>
            <a:ext cx="2104258" cy="1058206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занимающихся физической культурой и спортом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5265746" y="4653546"/>
            <a:ext cx="1158240" cy="800100"/>
          </a:xfrm>
          <a:prstGeom prst="flowChartConnector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55 277 чел.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72721" y="3593315"/>
            <a:ext cx="1539240" cy="92964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Футбольные клубы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узел 35"/>
          <p:cNvSpPr/>
          <p:nvPr/>
        </p:nvSpPr>
        <p:spPr>
          <a:xfrm>
            <a:off x="8063221" y="4522955"/>
            <a:ext cx="1158240" cy="800100"/>
          </a:xfrm>
          <a:prstGeom prst="flowChartConnector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ед.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961" y="4876232"/>
            <a:ext cx="2507257" cy="178022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77" y="4876232"/>
            <a:ext cx="2206239" cy="17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6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837" y="-249178"/>
            <a:ext cx="10554511" cy="147857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352" y="906429"/>
            <a:ext cx="2769547" cy="185722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2519" y="1813364"/>
            <a:ext cx="1754789" cy="945447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учреждения культуры – </a:t>
            </a:r>
            <a:r>
              <a:rPr lang="ru-RU" sz="1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44862" y="1828204"/>
            <a:ext cx="1754789" cy="9157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«Театр» –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5837" y="3052603"/>
            <a:ext cx="5631180" cy="125675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Районный (городской) отдел культуры –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(учреждения ДК сельских поселений реорганизованы как МБУ, путем соединения в РДК,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филиалов ДК: Городской дом культуры г. Шали, СДК с.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Автуры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Агишты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Белгатой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Герменчук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Сержень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-Юрт,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Чири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-Юрт, Новые Атаги, Дуба-Юрт)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5837" y="4496121"/>
            <a:ext cx="5631180" cy="113125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 МБУ «ЦБС» –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в том числе (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филиалов ЦБС: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Детская центральная библиотека,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библиотек сельского поселения: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Автуры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Агишты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Белгатой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Герменчук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Сержень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-Юрт,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Мескер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-Юрт,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Чири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-Юрт, Новые Атаги, Дуба-Юрт)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95957" y="5814142"/>
            <a:ext cx="4973023" cy="81039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9 месяцев 2021 г. проведено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2498 культурно-массовых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91229" y="3052603"/>
            <a:ext cx="4808422" cy="125675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библиотеках зарегистрировано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52 395 чел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91229" y="4496121"/>
            <a:ext cx="4808422" cy="113125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Книговыдача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524 715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экземпляров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17644" r="10089" b="13744"/>
          <a:stretch/>
        </p:blipFill>
        <p:spPr>
          <a:xfrm>
            <a:off x="6474878" y="920856"/>
            <a:ext cx="2784272" cy="18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42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957" y="-8187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и отдых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451111"/>
              </p:ext>
            </p:extLst>
          </p:nvPr>
        </p:nvGraphicFramePr>
        <p:xfrm>
          <a:off x="2937754" y="1264598"/>
          <a:ext cx="6070060" cy="5175113"/>
        </p:xfrm>
        <a:graphic>
          <a:graphicData uri="http://schemas.openxmlformats.org/drawingml/2006/table">
            <a:tbl>
              <a:tblPr firstRow="1" firstCol="1" bandRow="1"/>
              <a:tblGrid>
                <a:gridCol w="607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9660" algn="l"/>
                        </a:tabLst>
                      </a:pPr>
                      <a:r>
                        <a:rPr lang="ru-RU" sz="14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Шалинском муниципальном районе туризм практически не развивался, однако теперь для его развития есть все предпосылки.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9660" algn="l"/>
                        </a:tabLs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Так, в 2014 году открыт этнографический музей под открытым небом «</a:t>
                      </a:r>
                      <a:r>
                        <a:rPr lang="ru-RU" sz="1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Шира</a:t>
                      </a: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к1отар».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9660" algn="l"/>
                        </a:tabLs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Также в центре города Шали на территории более пяти тысяч гектар расположена крупнейшая в Европе мечеть «Гордость мусульман» имени пророка Мухаммеда, которая вмещает до 30 тысяч человек.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9660" algn="l"/>
                        </a:tabLs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Неподалеку от мечети расположен комплекс высотных зданий «Шали-Сити», который включает в себя шесть домов от 12-ти до 16-ти этажей и одно 21-этажное здание в форме старинной чеченской башни.  В центральном здании находятся офисные помещения, районная администрация, отель. На последнем этаже расположен двухуровневый ресторан с прозрачным куполом. Благодаря панорамным окнам, для посетителей ресторана открываются потрясающие виды города Шали с высоты птичьего полета.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9660" algn="l"/>
                        </a:tabLs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окраине селения </a:t>
                      </a:r>
                      <a:r>
                        <a:rPr lang="ru-RU" sz="1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Сержень</a:t>
                      </a: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-юрт, в живописной горно-лесистой местности, на берегу реки </a:t>
                      </a:r>
                      <a:r>
                        <a:rPr lang="ru-RU" sz="1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Хул-Хулау</a:t>
                      </a: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удивительном уголке природы с чистыми родниками, лесом и прекрасным климатом, расположен детский оздоровительный комплекс, включающий в себя лагеря «Горный ключ» и «Светлячок».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89660" algn="l"/>
                        </a:tabLs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Территорию лагерей во внесезонное время различные организации выбирают в качестве площадки для проведения форумов, обучающих мастер-классов и других мероприятий</a:t>
                      </a:r>
                      <a:r>
                        <a:rPr lang="ru-RU" sz="14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7" y="1264598"/>
            <a:ext cx="2410229" cy="21692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52" y="4090245"/>
            <a:ext cx="2466164" cy="23494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235" y="1264598"/>
            <a:ext cx="2452890" cy="21692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8542" y="4090245"/>
            <a:ext cx="2467583" cy="21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819" y="34132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8134" y="4291022"/>
            <a:ext cx="3712556" cy="223548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36448" y="1867710"/>
            <a:ext cx="4802870" cy="1031133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сельскохозяйственных предприятий, организаций, хозяйств </a:t>
            </a:r>
            <a:r>
              <a:rPr lang="ru-RU" sz="1400" kern="0" noProof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на территории Шалинского муниципального района составляет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169 ед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6448" y="3011000"/>
            <a:ext cx="3177540" cy="335280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числе:</a:t>
            </a:r>
            <a:endParaRPr lang="ru-RU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6448" y="3506236"/>
            <a:ext cx="4152900" cy="708660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КФХ –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ед.</a:t>
            </a:r>
            <a:r>
              <a:rPr lang="ru-RU" sz="1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(юр. лица); ГКФХ (ИП) –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122 ед.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СПК –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ед.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ООО –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ед.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69025" y="1857959"/>
            <a:ext cx="4131792" cy="1050634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 сельскохозяйственных угодий составляет </a:t>
            </a:r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16118,3 тыс. га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них площадь пашни – </a:t>
            </a:r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13777,8 </a:t>
            </a:r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га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81818" y="3057305"/>
            <a:ext cx="2345940" cy="1157591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урожайность зерновых по сельским хозяйствам – </a:t>
            </a:r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32,5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центнеров с гектара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58659" y="3052423"/>
            <a:ext cx="2338269" cy="1167354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 получил </a:t>
            </a:r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22 854 </a:t>
            </a:r>
            <a:r>
              <a:rPr lang="ru-RU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зерна в бункерном весе, что составляет </a:t>
            </a:r>
            <a:r>
              <a:rPr lang="ru-RU" sz="1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98,3 %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АППГ.</a:t>
            </a:r>
            <a:endParaRPr lang="ru-RU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00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826" y="112679"/>
            <a:ext cx="6786630" cy="14785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Жилищный фонд и ЖКХ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5835" y="2512881"/>
            <a:ext cx="5562113" cy="101102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Жилищный фонд по Шалинскому муниципальному району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23 211 жилых домов с общей площадью 2 328 500 кв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5834" y="3523909"/>
            <a:ext cx="5562113" cy="99287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них: ветхий и аварийный жилищный фонд составляют 6 ед. домов общей площадью 3990,5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 том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многоквартирные дома – 6 ед.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5834" y="4516779"/>
            <a:ext cx="5562113" cy="83787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 введено в эксплуатацию </a:t>
            </a: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жилых домов общей площадью </a:t>
            </a: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5483 </a:t>
            </a:r>
            <a:r>
              <a:rPr lang="ru-RU" sz="16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11,3% 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АППГ. 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7937" y="1939388"/>
            <a:ext cx="1829449" cy="80365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Артскважины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110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02711" y="1926516"/>
            <a:ext cx="1734847" cy="80365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Водопроводные сети –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348,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385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32883" y="1939388"/>
            <a:ext cx="1694879" cy="803651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Водозаборы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 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ед.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245163" y="2859282"/>
            <a:ext cx="2220823" cy="1299763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 инженерных сетей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59977" y="4288160"/>
            <a:ext cx="1829449" cy="833741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Газовые сети –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612,956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26583" y="4288159"/>
            <a:ext cx="1857983" cy="83374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Канализационные сети – 24 км.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21723" y="4303205"/>
            <a:ext cx="1606039" cy="81869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Электрические сети – 1028,898 км.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23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785" y="0"/>
            <a:ext cx="9905998" cy="1478570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18651"/>
              </p:ext>
            </p:extLst>
          </p:nvPr>
        </p:nvGraphicFramePr>
        <p:xfrm>
          <a:off x="243193" y="1160496"/>
          <a:ext cx="5729591" cy="3430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Документ" r:id="rId3" imgW="5934816" imgH="3777278" progId="Word.Document.12">
                  <p:embed/>
                </p:oleObj>
              </mc:Choice>
              <mc:Fallback>
                <p:oleObj name="Документ" r:id="rId3" imgW="5934816" imgH="37772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193" y="1160496"/>
                        <a:ext cx="5729591" cy="3430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111439"/>
              </p:ext>
            </p:extLst>
          </p:nvPr>
        </p:nvGraphicFramePr>
        <p:xfrm>
          <a:off x="5972784" y="3427042"/>
          <a:ext cx="6099242" cy="3618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Документ" r:id="rId5" imgW="5934816" imgH="3368651" progId="Word.Document.12">
                  <p:embed/>
                </p:oleObj>
              </mc:Choice>
              <mc:Fallback>
                <p:oleObj name="Документ" r:id="rId5" imgW="5934816" imgH="33686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2784" y="3427042"/>
                        <a:ext cx="6099242" cy="3618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08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515" y="190501"/>
            <a:ext cx="9905998" cy="147857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главы администрации шалинского муниципального района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1686" y="1669071"/>
            <a:ext cx="8278237" cy="49749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инвесторы и партнеры!</a:t>
            </a:r>
            <a:endParaRPr lang="ru-RU" sz="4800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 приветствовать Вас от имени жителей Шалинского муниципального района на страницах информационного проекта «Инвестиционный паспорт Шалинского муниципального района». 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Шалинский муниципальный район расположен  в юго-восточной части Чеченской Республики, граничит с пятью районами республики: </a:t>
            </a:r>
            <a:r>
              <a:rPr lang="ru-RU" sz="48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Гудермесским</a:t>
            </a:r>
            <a:r>
              <a:rPr lang="ru-RU" sz="48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Курчалоевским</a:t>
            </a:r>
            <a:r>
              <a:rPr lang="ru-RU" sz="48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Веденским</a:t>
            </a:r>
            <a:r>
              <a:rPr lang="ru-RU" sz="48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Шатойским</a:t>
            </a:r>
            <a:r>
              <a:rPr lang="ru-RU" sz="48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Урус-Мартановским</a:t>
            </a:r>
            <a:r>
              <a:rPr lang="ru-RU" sz="4800" b="1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г. Аргун. Район расположен на равнине с незначительными абсолютными высотами (у устья реки Бас), которая представляет непосредственное продолжение Кавказской низменности. Выгодное географическое положение, богатые природные и водные ресурсы, значительный экономический и энергетический потенциал определяют привлекательность района. 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Шалинском районе имеется огромный потенциал и возможности для развития сельского хозяйства, перерабатывающей промышленности, строительства, потребительского рынка, дорожно-транспортной инфраструктуры, социальной сферы, а также богатый туристический потенциал. 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является и тот факт, что в Шалинском районе сегодня создаются благоприятные условия для инвесторов на законодательном уровне. 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готовы оказывать поддержку инвестиционным инициативам, создавать благоприятные условия для реализации проектов и предложений, которые будут способствовать развитию инфраструктуры района, укреплять его экономический потенциал. 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</a:t>
            </a:r>
            <a:r>
              <a:rPr lang="ru-RU" sz="48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пожаловать в Шалинский муниципальный район!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900" r="23137"/>
          <a:stretch/>
        </p:blipFill>
        <p:spPr>
          <a:xfrm>
            <a:off x="525294" y="2003897"/>
            <a:ext cx="2538918" cy="35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76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613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968366"/>
              </p:ext>
            </p:extLst>
          </p:nvPr>
        </p:nvGraphicFramePr>
        <p:xfrm>
          <a:off x="1498737" y="1639888"/>
          <a:ext cx="9425425" cy="4805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6434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Глава администрации Шалинского муниципального района</a:t>
                      </a:r>
                    </a:p>
                    <a:p>
                      <a:pPr algn="ctr"/>
                      <a:r>
                        <a:rPr lang="ru-RU" sz="1600" b="1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Айдамиров</a:t>
                      </a:r>
                      <a:r>
                        <a:rPr lang="ru-RU" sz="16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Руслан </a:t>
                      </a:r>
                      <a:r>
                        <a:rPr lang="ru-RU" sz="1600" b="1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Куршабович</a:t>
                      </a:r>
                      <a:endParaRPr lang="ru-RU" sz="16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366324, Чеченская Республика, г. Шали, ул. Ивановская, 1</a:t>
                      </a:r>
                    </a:p>
                    <a:p>
                      <a:pPr algn="ctr"/>
                      <a:r>
                        <a:rPr lang="ru-RU" sz="16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факс: 8 (87146) 2-22-21</a:t>
                      </a:r>
                    </a:p>
                    <a:p>
                      <a:pPr algn="ctr"/>
                      <a:r>
                        <a:rPr lang="ru-RU" sz="16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600" b="1" i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6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shaligl@mail.ru</a:t>
                      </a:r>
                    </a:p>
                    <a:p>
                      <a:pPr algn="ctr"/>
                      <a:r>
                        <a:rPr lang="ru-RU" sz="1600" b="1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Сайт: shalinsky.ru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733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</a:t>
                      </a:r>
                      <a:r>
                        <a:rPr lang="ru-RU" sz="16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</a:t>
                      </a: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аместитель главы администрации Шалинского муниципального района</a:t>
                      </a:r>
                    </a:p>
                    <a:p>
                      <a:pPr algn="ctr"/>
                      <a:r>
                        <a:rPr lang="ru-RU" sz="16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Борщигов</a:t>
                      </a: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Иса</a:t>
                      </a: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Мусаевич</a:t>
                      </a:r>
                      <a:endParaRPr lang="ru-RU" sz="16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366324, Чеченская Республика, г. Шали, ул. Ивановская, 1</a:t>
                      </a:r>
                    </a:p>
                    <a:p>
                      <a:pPr algn="ctr"/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факс: 8 (87146) 2-22-21</a:t>
                      </a:r>
                    </a:p>
                    <a:p>
                      <a:pPr algn="ctr"/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6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shaligl@mail.ru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299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 экономического развития и торговли администрации Шалинского муниципального района</a:t>
                      </a:r>
                    </a:p>
                    <a:p>
                      <a:pPr algn="ctr"/>
                      <a:r>
                        <a:rPr lang="ru-RU" sz="16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Ганаев</a:t>
                      </a: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Изноур</a:t>
                      </a: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Саид-Магомедович</a:t>
                      </a:r>
                    </a:p>
                    <a:p>
                      <a:pPr algn="ctr"/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366324, Чеченская Республика, г. Шали, ул. Ивановская, 1</a:t>
                      </a:r>
                    </a:p>
                    <a:p>
                      <a:pPr algn="ctr"/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факс: 8 (87146) 2-22-43</a:t>
                      </a:r>
                    </a:p>
                    <a:p>
                      <a:pPr algn="ctr"/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ru-RU" sz="1600" b="1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shali.ekotdel@mail.ru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51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120131"/>
            <a:ext cx="9905998" cy="14785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100" y="1598701"/>
            <a:ext cx="4065526" cy="1481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17" y="3325569"/>
            <a:ext cx="3983092" cy="2861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940" y="1598701"/>
            <a:ext cx="3349942" cy="1481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940" y="3325569"/>
            <a:ext cx="3441527" cy="28612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6196" y="2597284"/>
            <a:ext cx="2996119" cy="15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051" y="-96162"/>
            <a:ext cx="9905998" cy="14785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Шалинский район сегодня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1617" y="1363511"/>
            <a:ext cx="6280792" cy="52415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                              Население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6 598,891 кв. км.                                 141 689 чел.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Городские поселения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г. Шали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поселения</a:t>
            </a:r>
            <a:endParaRPr lang="ru-RU" i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с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Автуры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i="1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Агишты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Белгатой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● </a:t>
            </a:r>
            <a:r>
              <a:rPr lang="ru-RU" i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Герменчук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Дуба-Юрт ● </a:t>
            </a:r>
            <a:r>
              <a:rPr lang="ru-RU" i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Мескер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-Юрт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● 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Новые-Атаги </a:t>
            </a: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● </a:t>
            </a:r>
            <a:r>
              <a:rPr lang="ru-RU" i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Сержень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-Юрт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● </a:t>
            </a:r>
            <a:r>
              <a:rPr lang="ru-RU" i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Чири</a:t>
            </a:r>
            <a:r>
              <a:rPr lang="ru-RU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-Юрт </a:t>
            </a: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937" y="1640547"/>
            <a:ext cx="4240331" cy="4828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6" y="1239248"/>
            <a:ext cx="1145733" cy="1145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287" y="1246220"/>
            <a:ext cx="1150036" cy="11387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99" y="2490247"/>
            <a:ext cx="1147243" cy="1147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18" y="3895629"/>
            <a:ext cx="1136021" cy="111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7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136" y="0"/>
            <a:ext cx="9905998" cy="14785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ресурсы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355" y="1358680"/>
            <a:ext cx="6395560" cy="15304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550" y="5033328"/>
            <a:ext cx="2808384" cy="17003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265" y="2960476"/>
            <a:ext cx="3478955" cy="2001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08" y="2960476"/>
            <a:ext cx="3345470" cy="16171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136" y="4649011"/>
            <a:ext cx="2381250" cy="1790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4808" y="2960476"/>
            <a:ext cx="3284505" cy="15317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8681" y="4585577"/>
            <a:ext cx="2556758" cy="19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609" y="216333"/>
            <a:ext cx="9905998" cy="1478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развитие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577" y="1398509"/>
            <a:ext cx="2251483" cy="1079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004" y="1398508"/>
            <a:ext cx="2516513" cy="12863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650" y="3737199"/>
            <a:ext cx="2254064" cy="12334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057" y="3795545"/>
            <a:ext cx="2218911" cy="11878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6461" y="1398508"/>
            <a:ext cx="2251483" cy="118913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18680" y="4413282"/>
            <a:ext cx="1960080" cy="1134864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 консолидированного бюджета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30748" y="4413282"/>
            <a:ext cx="2001413" cy="1134864"/>
          </a:xfrm>
          <a:prstGeom prst="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 бюджета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9912202" y="5533845"/>
            <a:ext cx="1306955" cy="1182175"/>
          </a:xfrm>
          <a:prstGeom prst="flowChartConnector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2652 млн. руб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4646" y="4902524"/>
            <a:ext cx="1492818" cy="1327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834" y="2605863"/>
            <a:ext cx="1672046" cy="16987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855" y="2426072"/>
            <a:ext cx="1317795" cy="13111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1871" y="2490671"/>
            <a:ext cx="1403273" cy="12465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094" y="5519547"/>
            <a:ext cx="1327195" cy="12107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8028" y="4902524"/>
            <a:ext cx="1448434" cy="137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3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379" y="63287"/>
            <a:ext cx="11284085" cy="14785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деятельность </a:t>
            </a:r>
            <a:b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мсп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1203" y="1444318"/>
            <a:ext cx="2008286" cy="105374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инвестиций в основной капитал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47883" y="1434862"/>
            <a:ext cx="2449019" cy="1150620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Бюджетные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</a:t>
            </a:r>
            <a:endParaRPr lang="ru-RU" sz="16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1713954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290920" y="1434862"/>
            <a:ext cx="2643735" cy="1150620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Внебюджетные средства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778698 </a:t>
            </a: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171711" y="2487036"/>
            <a:ext cx="3106510" cy="278049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Реализовано за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г.:  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инвестиционных проектов на </a:t>
            </a:r>
            <a:r>
              <a:rPr lang="ru-RU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,70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руб., </a:t>
            </a:r>
            <a:r>
              <a:rPr lang="ru-RU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рабочих мест.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15620" y="2605061"/>
            <a:ext cx="2775299" cy="2735424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Реализуется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 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на 20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284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,65 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руб.,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755 рабочих 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99933" y="2380031"/>
            <a:ext cx="3132305" cy="2887496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Планируется:  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91 проектов на 339,80 млн. руб.,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297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рабочих мест.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859489" y="2017643"/>
            <a:ext cx="431431" cy="463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380117" y="1971192"/>
            <a:ext cx="487871" cy="972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479325" y="5519675"/>
            <a:ext cx="2482168" cy="1284051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</a:t>
            </a:r>
            <a:r>
              <a:rPr lang="ru-RU" sz="1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МСП </a:t>
            </a:r>
            <a:r>
              <a:rPr lang="ru-RU" sz="1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1484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ед., из них: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24052" y="5572408"/>
            <a:ext cx="2036929" cy="1178587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375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ЮЛ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82403" y="5572408"/>
            <a:ext cx="2036929" cy="1178587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1109 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ИП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3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87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903475"/>
              </p:ext>
            </p:extLst>
          </p:nvPr>
        </p:nvGraphicFramePr>
        <p:xfrm>
          <a:off x="304800" y="1333500"/>
          <a:ext cx="716280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Документ" r:id="rId3" imgW="6014036" imgH="2783613" progId="Word.Document.12">
                  <p:embed/>
                </p:oleObj>
              </mc:Choice>
              <mc:Fallback>
                <p:oleObj name="Документ" r:id="rId3" imgW="6014036" imgH="27836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333500"/>
                        <a:ext cx="7162800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32053"/>
              </p:ext>
            </p:extLst>
          </p:nvPr>
        </p:nvGraphicFramePr>
        <p:xfrm>
          <a:off x="5391150" y="4419600"/>
          <a:ext cx="73533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Документ" r:id="rId5" imgW="5975649" imgH="1951265" progId="Word.Document.12">
                  <p:embed/>
                </p:oleObj>
              </mc:Choice>
              <mc:Fallback>
                <p:oleObj name="Документ" r:id="rId5" imgW="5975649" imgH="19512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1150" y="4419600"/>
                        <a:ext cx="735330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57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74" y="0"/>
            <a:ext cx="9905998" cy="147857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деятельность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536" y="1302962"/>
            <a:ext cx="5710136" cy="5555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420" r="21946"/>
          <a:stretch/>
        </p:blipFill>
        <p:spPr>
          <a:xfrm>
            <a:off x="346229" y="1734747"/>
            <a:ext cx="3542191" cy="4249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7074" r="25755"/>
          <a:stretch/>
        </p:blipFill>
        <p:spPr>
          <a:xfrm>
            <a:off x="8308648" y="1734747"/>
            <a:ext cx="3631818" cy="43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92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5428</TotalTime>
  <Words>1243</Words>
  <Application>Microsoft Office PowerPoint</Application>
  <PresentationFormat>Широкоэкранный</PresentationFormat>
  <Paragraphs>125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Tw Cen MT</vt:lpstr>
      <vt:lpstr>Контур</vt:lpstr>
      <vt:lpstr>Документ</vt:lpstr>
      <vt:lpstr>Документ Microsoft Word</vt:lpstr>
      <vt:lpstr>Инвестиционный паспорт</vt:lpstr>
      <vt:lpstr>Приветствие главы администрации шалинского муниципального района</vt:lpstr>
      <vt:lpstr>Историческая справка</vt:lpstr>
      <vt:lpstr>Шалинский район сегодня </vt:lpstr>
      <vt:lpstr>Природные ресурсы</vt:lpstr>
      <vt:lpstr>Социально-экономическое развитие </vt:lpstr>
      <vt:lpstr>Инвестиционная деятельность  и мсп</vt:lpstr>
      <vt:lpstr>инвестиции</vt:lpstr>
      <vt:lpstr>Финансовая деятельность</vt:lpstr>
      <vt:lpstr>Транспорт</vt:lpstr>
      <vt:lpstr>связь</vt:lpstr>
      <vt:lpstr>Образование</vt:lpstr>
      <vt:lpstr>здравоохранение</vt:lpstr>
      <vt:lpstr>Физическая культура и спорт</vt:lpstr>
      <vt:lpstr>культура</vt:lpstr>
      <vt:lpstr>Туризм и отдых</vt:lpstr>
      <vt:lpstr>Сельское хозяйство</vt:lpstr>
      <vt:lpstr>Жилищный фонд и ЖКХ</vt:lpstr>
      <vt:lpstr>Swot-анализ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</dc:title>
  <dc:creator>Rizvan</dc:creator>
  <cp:lastModifiedBy>Win-11</cp:lastModifiedBy>
  <cp:revision>145</cp:revision>
  <cp:lastPrinted>2023-06-21T08:19:50Z</cp:lastPrinted>
  <dcterms:created xsi:type="dcterms:W3CDTF">2021-10-06T06:10:52Z</dcterms:created>
  <dcterms:modified xsi:type="dcterms:W3CDTF">2023-06-21T11:42:26Z</dcterms:modified>
</cp:coreProperties>
</file>